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7" r:id="rId5"/>
    <p:sldId id="259" r:id="rId6"/>
    <p:sldId id="269" r:id="rId7"/>
    <p:sldId id="270" r:id="rId8"/>
    <p:sldId id="271" r:id="rId9"/>
    <p:sldId id="272" r:id="rId10"/>
    <p:sldId id="273" r:id="rId11"/>
    <p:sldId id="274" r:id="rId12"/>
    <p:sldId id="275" r:id="rId13"/>
    <p:sldId id="268" r:id="rId14"/>
    <p:sldId id="284" r:id="rId15"/>
    <p:sldId id="285" r:id="rId16"/>
    <p:sldId id="267" r:id="rId17"/>
    <p:sldId id="286" r:id="rId18"/>
    <p:sldId id="280" r:id="rId19"/>
    <p:sldId id="287" r:id="rId20"/>
    <p:sldId id="288" r:id="rId21"/>
    <p:sldId id="281" r:id="rId22"/>
    <p:sldId id="266" r:id="rId23"/>
    <p:sldId id="282" r:id="rId24"/>
    <p:sldId id="289" r:id="rId25"/>
    <p:sldId id="265" r:id="rId26"/>
    <p:sldId id="283" r:id="rId27"/>
    <p:sldId id="290" r:id="rId28"/>
    <p:sldId id="264" r:id="rId29"/>
    <p:sldId id="292" r:id="rId30"/>
    <p:sldId id="276" r:id="rId31"/>
    <p:sldId id="293" r:id="rId32"/>
    <p:sldId id="278" r:id="rId33"/>
    <p:sldId id="291" r:id="rId34"/>
    <p:sldId id="26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69924-FDDD-4746-BEA1-357B9062AE90}" v="6" dt="2024-05-27T19:19:39.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Cankaya" userId="5be726ab-3180-4fb2-a765-065ccc580141" providerId="ADAL" clId="{7F769924-FDDD-4746-BEA1-357B9062AE90}"/>
    <pc:docChg chg="undo custSel addSld modSld sldOrd">
      <pc:chgData name="Adam Cankaya" userId="5be726ab-3180-4fb2-a765-065ccc580141" providerId="ADAL" clId="{7F769924-FDDD-4746-BEA1-357B9062AE90}" dt="2024-05-27T19:32:16.152" v="2725" actId="20577"/>
      <pc:docMkLst>
        <pc:docMk/>
      </pc:docMkLst>
      <pc:sldChg chg="modSp mod">
        <pc:chgData name="Adam Cankaya" userId="5be726ab-3180-4fb2-a765-065ccc580141" providerId="ADAL" clId="{7F769924-FDDD-4746-BEA1-357B9062AE90}" dt="2024-05-27T19:32:16.152" v="2725" actId="20577"/>
        <pc:sldMkLst>
          <pc:docMk/>
          <pc:sldMk cId="3540958171" sldId="264"/>
        </pc:sldMkLst>
        <pc:spChg chg="mod">
          <ac:chgData name="Adam Cankaya" userId="5be726ab-3180-4fb2-a765-065ccc580141" providerId="ADAL" clId="{7F769924-FDDD-4746-BEA1-357B9062AE90}" dt="2024-05-27T19:32:16.152" v="2725" actId="20577"/>
          <ac:spMkLst>
            <pc:docMk/>
            <pc:sldMk cId="3540958171" sldId="264"/>
            <ac:spMk id="5" creationId="{859C8A59-8651-F11C-2863-ECCD7C7B0919}"/>
          </ac:spMkLst>
        </pc:spChg>
      </pc:sldChg>
      <pc:sldChg chg="addSp delSp modSp mod modNotesTx">
        <pc:chgData name="Adam Cankaya" userId="5be726ab-3180-4fb2-a765-065ccc580141" providerId="ADAL" clId="{7F769924-FDDD-4746-BEA1-357B9062AE90}" dt="2024-05-27T19:24:33.275" v="1973" actId="20577"/>
        <pc:sldMkLst>
          <pc:docMk/>
          <pc:sldMk cId="804102260" sldId="265"/>
        </pc:sldMkLst>
        <pc:spChg chg="add del mod">
          <ac:chgData name="Adam Cankaya" userId="5be726ab-3180-4fb2-a765-065ccc580141" providerId="ADAL" clId="{7F769924-FDDD-4746-BEA1-357B9062AE90}" dt="2024-05-27T19:24:33.275" v="1973" actId="20577"/>
          <ac:spMkLst>
            <pc:docMk/>
            <pc:sldMk cId="804102260" sldId="265"/>
            <ac:spMk id="5" creationId="{859C8A59-8651-F11C-2863-ECCD7C7B0919}"/>
          </ac:spMkLst>
        </pc:spChg>
        <pc:spChg chg="add del mod">
          <ac:chgData name="Adam Cankaya" userId="5be726ab-3180-4fb2-a765-065ccc580141" providerId="ADAL" clId="{7F769924-FDDD-4746-BEA1-357B9062AE90}" dt="2024-05-27T19:15:45.085" v="1563" actId="21"/>
          <ac:spMkLst>
            <pc:docMk/>
            <pc:sldMk cId="804102260" sldId="265"/>
            <ac:spMk id="7" creationId="{0D818479-A9AF-6CCB-9B91-348EE1D6FA0F}"/>
          </ac:spMkLst>
        </pc:spChg>
        <pc:graphicFrameChg chg="add del mod">
          <ac:chgData name="Adam Cankaya" userId="5be726ab-3180-4fb2-a765-065ccc580141" providerId="ADAL" clId="{7F769924-FDDD-4746-BEA1-357B9062AE90}" dt="2024-05-27T19:19:43.881" v="1779" actId="478"/>
          <ac:graphicFrameMkLst>
            <pc:docMk/>
            <pc:sldMk cId="804102260" sldId="265"/>
            <ac:graphicFrameMk id="3" creationId="{CB7A1AAF-3590-8BE3-897F-1C7092E03E0E}"/>
          </ac:graphicFrameMkLst>
        </pc:graphicFrameChg>
        <pc:picChg chg="add mod">
          <ac:chgData name="Adam Cankaya" userId="5be726ab-3180-4fb2-a765-065ccc580141" providerId="ADAL" clId="{7F769924-FDDD-4746-BEA1-357B9062AE90}" dt="2024-05-27T19:20:07.377" v="1787" actId="1076"/>
          <ac:picMkLst>
            <pc:docMk/>
            <pc:sldMk cId="804102260" sldId="265"/>
            <ac:picMk id="9" creationId="{EE760E32-0711-CDB5-B7F5-93C214DFE194}"/>
          </ac:picMkLst>
        </pc:picChg>
      </pc:sldChg>
      <pc:sldChg chg="modSp mod modNotesTx">
        <pc:chgData name="Adam Cankaya" userId="5be726ab-3180-4fb2-a765-065ccc580141" providerId="ADAL" clId="{7F769924-FDDD-4746-BEA1-357B9062AE90}" dt="2024-05-26T22:50:34.200" v="1243" actId="20577"/>
        <pc:sldMkLst>
          <pc:docMk/>
          <pc:sldMk cId="2566794552" sldId="266"/>
        </pc:sldMkLst>
        <pc:spChg chg="mod">
          <ac:chgData name="Adam Cankaya" userId="5be726ab-3180-4fb2-a765-065ccc580141" providerId="ADAL" clId="{7F769924-FDDD-4746-BEA1-357B9062AE90}" dt="2024-05-26T22:50:25.410" v="1210" actId="20577"/>
          <ac:spMkLst>
            <pc:docMk/>
            <pc:sldMk cId="2566794552" sldId="266"/>
            <ac:spMk id="5" creationId="{859C8A59-8651-F11C-2863-ECCD7C7B0919}"/>
          </ac:spMkLst>
        </pc:spChg>
      </pc:sldChg>
      <pc:sldChg chg="add ord">
        <pc:chgData name="Adam Cankaya" userId="5be726ab-3180-4fb2-a765-065ccc580141" providerId="ADAL" clId="{7F769924-FDDD-4746-BEA1-357B9062AE90}" dt="2024-05-26T22:32:14.483" v="50"/>
        <pc:sldMkLst>
          <pc:docMk/>
          <pc:sldMk cId="1241536930" sldId="281"/>
        </pc:sldMkLst>
      </pc:sldChg>
      <pc:sldChg chg="modSp add mod modNotesTx">
        <pc:chgData name="Adam Cankaya" userId="5be726ab-3180-4fb2-a765-065ccc580141" providerId="ADAL" clId="{7F769924-FDDD-4746-BEA1-357B9062AE90}" dt="2024-05-26T22:54:41.491" v="1408" actId="20577"/>
        <pc:sldMkLst>
          <pc:docMk/>
          <pc:sldMk cId="1854882403" sldId="282"/>
        </pc:sldMkLst>
        <pc:spChg chg="mod">
          <ac:chgData name="Adam Cankaya" userId="5be726ab-3180-4fb2-a765-065ccc580141" providerId="ADAL" clId="{7F769924-FDDD-4746-BEA1-357B9062AE90}" dt="2024-05-26T22:54:41.491" v="1408" actId="20577"/>
          <ac:spMkLst>
            <pc:docMk/>
            <pc:sldMk cId="1854882403" sldId="282"/>
            <ac:spMk id="5" creationId="{859C8A59-8651-F11C-2863-ECCD7C7B0919}"/>
          </ac:spMkLst>
        </pc:spChg>
      </pc:sldChg>
      <pc:sldChg chg="addSp delSp modSp add mod">
        <pc:chgData name="Adam Cankaya" userId="5be726ab-3180-4fb2-a765-065ccc580141" providerId="ADAL" clId="{7F769924-FDDD-4746-BEA1-357B9062AE90}" dt="2024-05-27T19:22:20.554" v="1891" actId="1076"/>
        <pc:sldMkLst>
          <pc:docMk/>
          <pc:sldMk cId="4287249313" sldId="283"/>
        </pc:sldMkLst>
        <pc:spChg chg="mod">
          <ac:chgData name="Adam Cankaya" userId="5be726ab-3180-4fb2-a765-065ccc580141" providerId="ADAL" clId="{7F769924-FDDD-4746-BEA1-357B9062AE90}" dt="2024-05-27T19:21:44.570" v="1886" actId="20577"/>
          <ac:spMkLst>
            <pc:docMk/>
            <pc:sldMk cId="4287249313" sldId="283"/>
            <ac:spMk id="5" creationId="{859C8A59-8651-F11C-2863-ECCD7C7B0919}"/>
          </ac:spMkLst>
        </pc:spChg>
        <pc:picChg chg="add mod">
          <ac:chgData name="Adam Cankaya" userId="5be726ab-3180-4fb2-a765-065ccc580141" providerId="ADAL" clId="{7F769924-FDDD-4746-BEA1-357B9062AE90}" dt="2024-05-27T19:22:20.554" v="1891" actId="1076"/>
          <ac:picMkLst>
            <pc:docMk/>
            <pc:sldMk cId="4287249313" sldId="283"/>
            <ac:picMk id="6" creationId="{569A210E-0832-9C39-D772-1E9E21103D84}"/>
          </ac:picMkLst>
        </pc:picChg>
        <pc:picChg chg="del">
          <ac:chgData name="Adam Cankaya" userId="5be726ab-3180-4fb2-a765-065ccc580141" providerId="ADAL" clId="{7F769924-FDDD-4746-BEA1-357B9062AE90}" dt="2024-05-27T19:21:49.557" v="1887" actId="478"/>
          <ac:picMkLst>
            <pc:docMk/>
            <pc:sldMk cId="4287249313" sldId="283"/>
            <ac:picMk id="9" creationId="{EE760E32-0711-CDB5-B7F5-93C214DFE1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6/9/2024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125558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419919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29</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8</a:t>
            </a:fld>
            <a:endParaRPr lang="en-US"/>
          </a:p>
        </p:txBody>
      </p:sp>
    </p:spTree>
    <p:extLst>
      <p:ext uri="{BB962C8B-B14F-4D97-AF65-F5344CB8AC3E}">
        <p14:creationId xmlns:p14="http://schemas.microsoft.com/office/powerpoint/2010/main" val="357422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31</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9</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51050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TBD – check if the genes on my heatmap match the genes identified on the original heatmap</a:t>
            </a:r>
          </a:p>
          <a:p>
            <a:pPr marL="171450" indent="-171450">
              <a:buFont typeface="Arial" panose="020B0604020202020204" pitchFamily="34" charset="0"/>
              <a:buChar char="•"/>
            </a:pPr>
            <a:r>
              <a:rPr lang="en-US" dirty="0"/>
              <a:t>https://www.youtube.com/watch?v=Bfx9R5mL2NY&amp;ab_channel=Biostatsquid</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23197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6/9/2024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6/9/2024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spTree>
    <p:extLst>
      <p:ext uri="{BB962C8B-B14F-4D97-AF65-F5344CB8AC3E}">
        <p14:creationId xmlns:p14="http://schemas.microsoft.com/office/powerpoint/2010/main" val="328615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 with 60660 total genes</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3"/>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a:bodyPr>
          <a:lstStyle/>
          <a:p>
            <a:r>
              <a:rPr lang="en-US" dirty="0"/>
              <a:t>Expression levels displayed as raw counts</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pic>
        <p:nvPicPr>
          <p:cNvPr id="9" name="Picture 8">
            <a:extLst>
              <a:ext uri="{FF2B5EF4-FFF2-40B4-BE49-F238E27FC236}">
                <a16:creationId xmlns:a16="http://schemas.microsoft.com/office/drawing/2014/main" id="{37EC0235-FEE6-3A5A-645D-40BBA7DFCE1C}"/>
              </a:ext>
            </a:extLst>
          </p:cNvPr>
          <p:cNvPicPr>
            <a:picLocks noChangeAspect="1"/>
          </p:cNvPicPr>
          <p:nvPr/>
        </p:nvPicPr>
        <p:blipFill>
          <a:blip r:embed="rId4"/>
          <a:stretch>
            <a:fillRect/>
          </a:stretch>
        </p:blipFill>
        <p:spPr>
          <a:xfrm>
            <a:off x="1263756" y="2252483"/>
            <a:ext cx="9535856" cy="695422"/>
          </a:xfrm>
          <a:prstGeom prst="rect">
            <a:avLst/>
          </a:prstGeom>
        </p:spPr>
      </p:pic>
      <p:pic>
        <p:nvPicPr>
          <p:cNvPr id="11" name="Picture 10">
            <a:extLst>
              <a:ext uri="{FF2B5EF4-FFF2-40B4-BE49-F238E27FC236}">
                <a16:creationId xmlns:a16="http://schemas.microsoft.com/office/drawing/2014/main" id="{6930CA00-B5A4-A1A1-145B-A94CDC0DD848}"/>
              </a:ext>
            </a:extLst>
          </p:cNvPr>
          <p:cNvPicPr>
            <a:picLocks noChangeAspect="1"/>
          </p:cNvPicPr>
          <p:nvPr/>
        </p:nvPicPr>
        <p:blipFill>
          <a:blip r:embed="rId5"/>
          <a:stretch>
            <a:fillRect/>
          </a:stretch>
        </p:blipFill>
        <p:spPr>
          <a:xfrm>
            <a:off x="1484851" y="3678606"/>
            <a:ext cx="9093667" cy="1241959"/>
          </a:xfrm>
          <a:prstGeom prst="rect">
            <a:avLst/>
          </a:prstGeom>
        </p:spPr>
      </p:pic>
      <p:sp>
        <p:nvSpPr>
          <p:cNvPr id="12" name="Left Brace 11">
            <a:extLst>
              <a:ext uri="{FF2B5EF4-FFF2-40B4-BE49-F238E27FC236}">
                <a16:creationId xmlns:a16="http://schemas.microsoft.com/office/drawing/2014/main" id="{097D52A5-5E4A-362F-106A-04D081B3287A}"/>
              </a:ext>
            </a:extLst>
          </p:cNvPr>
          <p:cNvSpPr/>
          <p:nvPr/>
        </p:nvSpPr>
        <p:spPr>
          <a:xfrm>
            <a:off x="1218594" y="3842158"/>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554768" y="4107913"/>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6655166" y="-197074"/>
            <a:ext cx="422448" cy="742425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6096000" y="2965692"/>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6739054" y="1419661"/>
            <a:ext cx="422448" cy="742425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5620624" y="5329607"/>
            <a:ext cx="4714612" cy="369332"/>
          </a:xfrm>
          <a:prstGeom prst="rect">
            <a:avLst/>
          </a:prstGeom>
          <a:noFill/>
        </p:spPr>
        <p:txBody>
          <a:bodyPr wrap="square" rtlCol="0">
            <a:spAutoFit/>
          </a:bodyPr>
          <a:lstStyle/>
          <a:p>
            <a:r>
              <a:rPr lang="en-US" dirty="0">
                <a:solidFill>
                  <a:srgbClr val="FF0000"/>
                </a:solidFill>
              </a:rPr>
              <a:t>Raw gene count per case</a:t>
            </a:r>
          </a:p>
        </p:txBody>
      </p:sp>
    </p:spTree>
    <p:extLst>
      <p:ext uri="{BB962C8B-B14F-4D97-AF65-F5344CB8AC3E}">
        <p14:creationId xmlns:p14="http://schemas.microsoft.com/office/powerpoint/2010/main" val="111389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packages </a:t>
            </a:r>
            <a:r>
              <a:rPr lang="en-US" i="1" dirty="0" err="1"/>
              <a:t>edgeR</a:t>
            </a:r>
            <a:r>
              <a:rPr lang="en-US" dirty="0"/>
              <a:t> and </a:t>
            </a:r>
            <a:r>
              <a:rPr lang="en-US" i="1" dirty="0" err="1"/>
              <a:t>limma</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a:bodyPr>
          <a:lstStyle/>
          <a:p>
            <a:r>
              <a:rPr lang="en-US" dirty="0"/>
              <a:t>Using R packages </a:t>
            </a:r>
            <a:r>
              <a:rPr lang="en-US" i="1" dirty="0" err="1"/>
              <a:t>edgeR</a:t>
            </a:r>
            <a:r>
              <a:rPr lang="en-US" dirty="0"/>
              <a:t> and </a:t>
            </a:r>
            <a:r>
              <a:rPr lang="en-US" i="1" dirty="0" err="1"/>
              <a:t>limma</a:t>
            </a:r>
            <a:r>
              <a:rPr lang="en-US" dirty="0"/>
              <a:t> to identify differentially expressed genes between cancer and normal tissue</a:t>
            </a:r>
          </a:p>
          <a:p>
            <a:r>
              <a:rPr lang="en-US" dirty="0"/>
              <a:t>For now, using </a:t>
            </a:r>
            <a:r>
              <a:rPr lang="en-US" i="1" dirty="0" err="1"/>
              <a:t>voom</a:t>
            </a:r>
            <a:r>
              <a:rPr lang="en-US" dirty="0"/>
              <a:t>, </a:t>
            </a:r>
            <a:r>
              <a:rPr lang="en-US" i="1" dirty="0" err="1"/>
              <a:t>lmFit</a:t>
            </a:r>
            <a:r>
              <a:rPr lang="en-US" i="1" dirty="0"/>
              <a:t>,</a:t>
            </a:r>
            <a:r>
              <a:rPr lang="en-US" dirty="0"/>
              <a:t> </a:t>
            </a:r>
            <a:r>
              <a:rPr lang="en-US" i="1" dirty="0" err="1"/>
              <a:t>eBayes</a:t>
            </a:r>
            <a:r>
              <a:rPr lang="en-US" i="1" dirty="0"/>
              <a:t>,</a:t>
            </a:r>
            <a:r>
              <a:rPr lang="en-US" dirty="0"/>
              <a:t> and an elastic net model instead of WGCNA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6" name="Picture 5">
            <a:extLst>
              <a:ext uri="{FF2B5EF4-FFF2-40B4-BE49-F238E27FC236}">
                <a16:creationId xmlns:a16="http://schemas.microsoft.com/office/drawing/2014/main" id="{88EF34D6-1EA9-A71F-42E6-2F2BC28B4DAD}"/>
              </a:ext>
            </a:extLst>
          </p:cNvPr>
          <p:cNvPicPr>
            <a:picLocks noChangeAspect="1"/>
          </p:cNvPicPr>
          <p:nvPr/>
        </p:nvPicPr>
        <p:blipFill>
          <a:blip r:embed="rId4"/>
          <a:stretch>
            <a:fillRect/>
          </a:stretch>
        </p:blipFill>
        <p:spPr>
          <a:xfrm>
            <a:off x="5579677" y="3213040"/>
            <a:ext cx="5587817" cy="2786008"/>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7" name="Picture 6">
            <a:extLst>
              <a:ext uri="{FF2B5EF4-FFF2-40B4-BE49-F238E27FC236}">
                <a16:creationId xmlns:a16="http://schemas.microsoft.com/office/drawing/2014/main" id="{832A808F-A9A7-6294-6322-7C38109DBA69}"/>
              </a:ext>
            </a:extLst>
          </p:cNvPr>
          <p:cNvPicPr>
            <a:picLocks noChangeAspect="1"/>
          </p:cNvPicPr>
          <p:nvPr/>
        </p:nvPicPr>
        <p:blipFill>
          <a:blip r:embed="rId4"/>
          <a:stretch>
            <a:fillRect/>
          </a:stretch>
        </p:blipFill>
        <p:spPr>
          <a:xfrm>
            <a:off x="4165069" y="2122414"/>
            <a:ext cx="7188731" cy="3418370"/>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lstStyle/>
          <a:p>
            <a:r>
              <a:rPr lang="en-US" dirty="0"/>
              <a:t>Adam’s work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pic>
        <p:nvPicPr>
          <p:cNvPr id="5" name="Picture 4">
            <a:extLst>
              <a:ext uri="{FF2B5EF4-FFF2-40B4-BE49-F238E27FC236}">
                <a16:creationId xmlns:a16="http://schemas.microsoft.com/office/drawing/2014/main" id="{566334AA-E4B3-A42A-3455-E2A33F47B56F}"/>
              </a:ext>
            </a:extLst>
          </p:cNvPr>
          <p:cNvPicPr>
            <a:picLocks noChangeAspect="1"/>
          </p:cNvPicPr>
          <p:nvPr/>
        </p:nvPicPr>
        <p:blipFill>
          <a:blip r:embed="rId4"/>
          <a:stretch>
            <a:fillRect/>
          </a:stretch>
        </p:blipFill>
        <p:spPr>
          <a:xfrm>
            <a:off x="2433746" y="1344882"/>
            <a:ext cx="7324505" cy="4363114"/>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original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a:bodyPr>
          <a:lstStyle/>
          <a:p>
            <a:pPr lvl="1"/>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p:txBody>
          <a:bodyPr/>
          <a:lstStyle/>
          <a:p>
            <a:r>
              <a:rPr lang="en-US" dirty="0">
                <a:solidFill>
                  <a:srgbClr val="FF0000"/>
                </a:solidFill>
              </a:rPr>
              <a:t>TBD</a:t>
            </a:r>
          </a:p>
        </p:txBody>
      </p:sp>
    </p:spTree>
    <p:extLst>
      <p:ext uri="{BB962C8B-B14F-4D97-AF65-F5344CB8AC3E}">
        <p14:creationId xmlns:p14="http://schemas.microsoft.com/office/powerpoint/2010/main" val="4270110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500" dirty="0"/>
              <a:t>Original paper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lnSpcReduction="10000"/>
          </a:bodyPr>
          <a:lstStyle/>
          <a:p>
            <a:r>
              <a:rPr lang="en-US" dirty="0"/>
              <a:t>After PPI visualization...</a:t>
            </a:r>
          </a:p>
          <a:p>
            <a:pPr lvl="1"/>
            <a:r>
              <a:rPr lang="en-US" dirty="0"/>
              <a:t>20 hub genes from tumor tissue, 11 genes from normal tissue</a:t>
            </a:r>
          </a:p>
          <a:p>
            <a:endParaRPr lang="en-US" dirty="0"/>
          </a:p>
          <a:p>
            <a:r>
              <a:rPr lang="en-US" dirty="0"/>
              <a:t>Use of </a:t>
            </a:r>
            <a:r>
              <a:rPr lang="en-US" i="1" dirty="0"/>
              <a:t>R survival </a:t>
            </a:r>
            <a:r>
              <a:rPr lang="en-US" dirty="0"/>
              <a:t>package</a:t>
            </a:r>
            <a:r>
              <a:rPr lang="en-US" i="1" dirty="0"/>
              <a:t> </a:t>
            </a:r>
            <a:r>
              <a:rPr lang="en-US" dirty="0"/>
              <a:t>finds…</a:t>
            </a:r>
          </a:p>
          <a:p>
            <a:pPr lvl="1"/>
            <a:r>
              <a:rPr lang="en-US" dirty="0"/>
              <a:t>9 genes associated with BC prognosis</a:t>
            </a:r>
          </a:p>
          <a:p>
            <a:pPr lvl="2"/>
            <a:r>
              <a:rPr lang="en-US" dirty="0"/>
              <a:t>4 genes significantly associated – </a:t>
            </a:r>
            <a:r>
              <a:rPr lang="en-US" i="1" dirty="0"/>
              <a:t>CDH19</a:t>
            </a:r>
            <a:r>
              <a:rPr lang="en-US" dirty="0"/>
              <a:t>, </a:t>
            </a:r>
            <a:r>
              <a:rPr lang="en-US" i="1" dirty="0"/>
              <a:t>RELN</a:t>
            </a:r>
            <a:r>
              <a:rPr lang="en-US" dirty="0"/>
              <a:t>, </a:t>
            </a:r>
            <a:r>
              <a:rPr lang="en-US" i="1" dirty="0"/>
              <a:t>PLP1</a:t>
            </a:r>
            <a:r>
              <a:rPr lang="en-US" dirty="0"/>
              <a:t>, and </a:t>
            </a:r>
            <a:r>
              <a:rPr lang="en-US" i="1" dirty="0"/>
              <a:t>TRIB3</a:t>
            </a:r>
            <a:endParaRPr lang="en-US" dirty="0"/>
          </a:p>
          <a:p>
            <a:pPr lvl="3"/>
            <a:r>
              <a:rPr lang="en-US" dirty="0"/>
              <a:t>All genes also associated with clinical stage of BC</a:t>
            </a:r>
          </a:p>
          <a:p>
            <a:pPr lvl="3"/>
            <a:r>
              <a:rPr lang="en-US" i="1" dirty="0"/>
              <a:t>CDH19, RELN,</a:t>
            </a:r>
            <a:r>
              <a:rPr lang="en-US" dirty="0"/>
              <a:t> and </a:t>
            </a:r>
            <a:r>
              <a:rPr lang="en-US" i="1" dirty="0"/>
              <a:t>PLP1</a:t>
            </a:r>
            <a:r>
              <a:rPr lang="en-US" dirty="0"/>
              <a:t> levels higher in normal tissue than tumor tissue</a:t>
            </a:r>
          </a:p>
          <a:p>
            <a:pPr lvl="3"/>
            <a:r>
              <a:rPr lang="en-US" i="1" dirty="0"/>
              <a:t>TRIB3</a:t>
            </a:r>
            <a:r>
              <a:rPr lang="en-US" dirty="0"/>
              <a:t> higher in tumor tissue than normal tissue (some contrary evidence found in Human Protein Atlas)</a:t>
            </a:r>
            <a:endParaRPr lang="en-US"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spTree>
    <p:extLst>
      <p:ext uri="{BB962C8B-B14F-4D97-AF65-F5344CB8AC3E}">
        <p14:creationId xmlns:p14="http://schemas.microsoft.com/office/powerpoint/2010/main" val="3540958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a:bodyPr>
          <a:lstStyle/>
          <a:p>
            <a:r>
              <a:rPr lang="en-US" i="1"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26</a:t>
            </a:fld>
            <a:endParaRPr lang="en-US" dirty="0"/>
          </a:p>
        </p:txBody>
      </p:sp>
    </p:spTree>
    <p:extLst>
      <p:ext uri="{BB962C8B-B14F-4D97-AF65-F5344CB8AC3E}">
        <p14:creationId xmlns:p14="http://schemas.microsoft.com/office/powerpoint/2010/main" val="500151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Original paper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27</a:t>
            </a:fld>
            <a:endParaRPr lang="en-US" dirty="0"/>
          </a:p>
        </p:txBody>
      </p:sp>
    </p:spTree>
    <p:extLst>
      <p:ext uri="{BB962C8B-B14F-4D97-AF65-F5344CB8AC3E}">
        <p14:creationId xmlns:p14="http://schemas.microsoft.com/office/powerpoint/2010/main" val="4212907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28</a:t>
            </a:fld>
            <a:endParaRPr lang="en-US" dirty="0"/>
          </a:p>
        </p:txBody>
      </p:sp>
    </p:spTree>
    <p:extLst>
      <p:ext uri="{BB962C8B-B14F-4D97-AF65-F5344CB8AC3E}">
        <p14:creationId xmlns:p14="http://schemas.microsoft.com/office/powerpoint/2010/main" val="4277523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Additional work…</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fontScale="85000" lnSpcReduction="20000"/>
          </a:bodyPr>
          <a:lstStyle/>
          <a:p>
            <a:r>
              <a:rPr lang="en-US" dirty="0"/>
              <a:t>Implement Steps 3-6</a:t>
            </a:r>
          </a:p>
          <a:p>
            <a:r>
              <a:rPr lang="en-US" dirty="0"/>
              <a:t>Learn more about </a:t>
            </a:r>
            <a:r>
              <a:rPr lang="en-US" i="1" dirty="0" err="1"/>
              <a:t>voom</a:t>
            </a:r>
            <a:r>
              <a:rPr lang="en-US" i="1" dirty="0"/>
              <a:t>, </a:t>
            </a:r>
            <a:r>
              <a:rPr lang="en-US" i="1" dirty="0" err="1"/>
              <a:t>lmFit</a:t>
            </a:r>
            <a:r>
              <a:rPr lang="en-US" i="1" dirty="0"/>
              <a:t>, </a:t>
            </a:r>
            <a:r>
              <a:rPr lang="en-US" dirty="0"/>
              <a:t>and</a:t>
            </a:r>
            <a:r>
              <a:rPr lang="en-US" i="1" dirty="0"/>
              <a:t> </a:t>
            </a:r>
            <a:r>
              <a:rPr lang="en-US" i="1" dirty="0" err="1"/>
              <a:t>eBayes</a:t>
            </a:r>
            <a:r>
              <a:rPr lang="en-US" i="1" dirty="0"/>
              <a:t> R p</a:t>
            </a:r>
            <a:r>
              <a:rPr lang="en-US" dirty="0"/>
              <a:t>ackages</a:t>
            </a:r>
            <a:endParaRPr lang="en-US" i="1" dirty="0"/>
          </a:p>
          <a:p>
            <a:r>
              <a:rPr lang="en-US" dirty="0"/>
              <a:t>Implement multi threading to improve run time/speed</a:t>
            </a:r>
          </a:p>
          <a:p>
            <a:r>
              <a:rPr lang="en-US" dirty="0"/>
              <a:t>Evaluate model testing results (confusion matrix)</a:t>
            </a:r>
          </a:p>
          <a:p>
            <a:r>
              <a:rPr lang="en-US" dirty="0"/>
              <a:t>Implement </a:t>
            </a:r>
            <a:r>
              <a:rPr lang="en-US" dirty="0" err="1"/>
              <a:t>saveRDS</a:t>
            </a:r>
            <a:r>
              <a:rPr lang="en-US" dirty="0"/>
              <a:t>() to improve run time/speed</a:t>
            </a:r>
          </a:p>
          <a:p>
            <a:r>
              <a:rPr lang="en-US" dirty="0"/>
              <a:t>Consider need for </a:t>
            </a:r>
            <a:r>
              <a:rPr lang="en-US" dirty="0" err="1"/>
              <a:t>rpkm</a:t>
            </a:r>
            <a:r>
              <a:rPr lang="en-US" dirty="0"/>
              <a:t>() or </a:t>
            </a:r>
            <a:r>
              <a:rPr lang="en-US" dirty="0" err="1"/>
              <a:t>cpm</a:t>
            </a:r>
            <a:r>
              <a:rPr lang="en-US"/>
              <a:t>() </a:t>
            </a:r>
            <a:r>
              <a:rPr lang="en-US" dirty="0"/>
              <a:t>filtering</a:t>
            </a:r>
          </a:p>
          <a:p>
            <a:r>
              <a:rPr lang="en-US" dirty="0"/>
              <a:t>Implement WGCNA?</a:t>
            </a:r>
          </a:p>
          <a:p>
            <a:r>
              <a:rPr lang="en-US" dirty="0"/>
              <a:t>Implement GEO data?</a:t>
            </a:r>
          </a:p>
          <a:p>
            <a:r>
              <a:rPr lang="en-US" dirty="0"/>
              <a:t>Experiment with varying alpha value in elastic net model </a:t>
            </a:r>
            <a:br>
              <a:rPr lang="en-US" dirty="0"/>
            </a:br>
            <a:r>
              <a:rPr lang="en-US" dirty="0"/>
              <a:t>(0 for ridge regression, 1 for lasso)</a:t>
            </a:r>
          </a:p>
          <a:p>
            <a:r>
              <a:rPr lang="en-US" dirty="0"/>
              <a:t>Fix ENSEMBLE vs common gene name bug</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29</a:t>
            </a:fld>
            <a:endParaRPr lang="en-US"/>
          </a:p>
        </p:txBody>
      </p:sp>
    </p:spTree>
    <p:extLst>
      <p:ext uri="{BB962C8B-B14F-4D97-AF65-F5344CB8AC3E}">
        <p14:creationId xmlns:p14="http://schemas.microsoft.com/office/powerpoint/2010/main" val="125278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err="1"/>
              <a:t>Ackowledgements</a:t>
            </a:r>
            <a:endParaRPr lang="en-US" dirty="0"/>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a:bodyPr>
          <a:lstStyle/>
          <a:p>
            <a:endParaRPr lang="en-US" dirty="0"/>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30</a:t>
            </a:fld>
            <a:endParaRPr lang="en-US"/>
          </a:p>
        </p:txBody>
      </p:sp>
    </p:spTree>
    <p:extLst>
      <p:ext uri="{BB962C8B-B14F-4D97-AF65-F5344CB8AC3E}">
        <p14:creationId xmlns:p14="http://schemas.microsoft.com/office/powerpoint/2010/main" val="4196320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80" y="1256906"/>
            <a:ext cx="10419080" cy="4344187"/>
          </a:xfrm>
        </p:spPr>
        <p:txBody>
          <a:bodyPr vert="horz" lIns="91440" tIns="45720" rIns="91440" bIns="45720" rtlCol="0" anchor="t">
            <a:normAutofit/>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https://doi.org/10.1038/s41598-024-53265-z</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31</a:t>
            </a:fld>
            <a:endParaRPr lang="en-US"/>
          </a:p>
        </p:txBody>
      </p:sp>
    </p:spTree>
    <p:extLst>
      <p:ext uri="{BB962C8B-B14F-4D97-AF65-F5344CB8AC3E}">
        <p14:creationId xmlns:p14="http://schemas.microsoft.com/office/powerpoint/2010/main" val="104766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20949"/>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spTree>
    <p:extLst>
      <p:ext uri="{BB962C8B-B14F-4D97-AF65-F5344CB8AC3E}">
        <p14:creationId xmlns:p14="http://schemas.microsoft.com/office/powerpoint/2010/main" val="188029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spTree>
    <p:extLst>
      <p:ext uri="{BB962C8B-B14F-4D97-AF65-F5344CB8AC3E}">
        <p14:creationId xmlns:p14="http://schemas.microsoft.com/office/powerpoint/2010/main" val="339008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cxnSp>
        <p:nvCxnSpPr>
          <p:cNvPr id="17" name="Connector: Elbow 16">
            <a:extLst>
              <a:ext uri="{FF2B5EF4-FFF2-40B4-BE49-F238E27FC236}">
                <a16:creationId xmlns:a16="http://schemas.microsoft.com/office/drawing/2014/main" id="{37CF1C52-5B6D-83BE-EE2C-6FB64691737F}"/>
              </a:ext>
            </a:extLst>
          </p:cNvPr>
          <p:cNvCxnSpPr>
            <a:cxnSpLocks/>
          </p:cNvCxnSpPr>
          <p:nvPr/>
        </p:nvCxnSpPr>
        <p:spPr>
          <a:xfrm rot="10800000">
            <a:off x="4507833" y="5508535"/>
            <a:ext cx="3269381" cy="275895"/>
          </a:xfrm>
          <a:prstGeom prst="bentConnector3">
            <a:avLst>
              <a:gd name="adj1" fmla="val 100049"/>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D1C872D-9864-69D3-FF40-9B78EEE56761}"/>
              </a:ext>
            </a:extLst>
          </p:cNvPr>
          <p:cNvSpPr txBox="1"/>
          <p:nvPr/>
        </p:nvSpPr>
        <p:spPr>
          <a:xfrm>
            <a:off x="7774658" y="5545784"/>
            <a:ext cx="3900786" cy="646331"/>
          </a:xfrm>
          <a:prstGeom prst="rect">
            <a:avLst/>
          </a:prstGeom>
          <a:noFill/>
        </p:spPr>
        <p:txBody>
          <a:bodyPr wrap="square" rtlCol="0">
            <a:spAutoFit/>
          </a:bodyPr>
          <a:lstStyle/>
          <a:p>
            <a:r>
              <a:rPr lang="en-US" dirty="0"/>
              <a:t>6) Identify prognosis significant DEGs, P &lt; 0.05</a:t>
            </a:r>
          </a:p>
        </p:txBody>
      </p: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77080F-7D68-416E-BF30-F45945C1E55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7bf257b-1f23-47aa-82aa-0c2d293548ed"/>
    <ds:schemaRef ds:uri="http://purl.org/dc/elements/1.1/"/>
    <ds:schemaRef ds:uri="http://schemas.microsoft.com/office/2006/metadata/properties"/>
    <ds:schemaRef ds:uri="36e27c95-be0b-4fb5-bf31-1be0f1d8753f"/>
    <ds:schemaRef ds:uri="http://www.w3.org/XML/1998/namespace"/>
    <ds:schemaRef ds:uri="http://purl.org/dc/dcmitype/"/>
  </ds:schemaRefs>
</ds:datastoreItem>
</file>

<file path=customXml/itemProps3.xml><?xml version="1.0" encoding="utf-8"?>
<ds:datastoreItem xmlns:ds="http://schemas.openxmlformats.org/officeDocument/2006/customXml" ds:itemID="{82B70709-F608-4C87-A16A-583861F93B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10189</TotalTime>
  <Words>1718</Words>
  <Application>Microsoft Office PowerPoint</Application>
  <PresentationFormat>Widescreen</PresentationFormat>
  <Paragraphs>212</Paragraphs>
  <Slides>31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Aptos Display</vt:lpstr>
      <vt:lpstr>Arial</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original paper</vt:lpstr>
      <vt:lpstr>Workflow</vt:lpstr>
      <vt:lpstr>Workflow</vt:lpstr>
      <vt:lpstr>Workflow</vt:lpstr>
      <vt:lpstr>Workflow</vt:lpstr>
      <vt:lpstr>Workflow</vt:lpstr>
      <vt:lpstr>Workflow</vt:lpstr>
      <vt:lpstr>PowerPoint Presentation</vt:lpstr>
      <vt:lpstr>Original paper - Step 1 – RNA profile data</vt:lpstr>
      <vt:lpstr>Adam’s work - Step 1 – RNA profile data</vt:lpstr>
      <vt:lpstr>Adam’s work - Step 1 – RNA profile data</vt:lpstr>
      <vt:lpstr>Original paper - Step 2 – Identify DEGs</vt:lpstr>
      <vt:lpstr>Original paper - Step 2 – Identify DEGs</vt:lpstr>
      <vt:lpstr>Adam’s work - Step 2 – Identify DEGs</vt:lpstr>
      <vt:lpstr>Adam’s work - Step 2 – Identify DEGs</vt:lpstr>
      <vt:lpstr>Adam’s work - Step 2 – Identify DEGs</vt:lpstr>
      <vt:lpstr>Step 3 – Identify DEGs with biological relevance</vt:lpstr>
      <vt:lpstr>Step 3 – Identify DEGs with biological relevance</vt:lpstr>
      <vt:lpstr>Step 3 – Identify DEGs with biological relevance</vt:lpstr>
      <vt:lpstr>Adam’s work - Step 3 – Identify DEGs with biological relevance</vt:lpstr>
      <vt:lpstr>Step 4 – Visualize hub gene interaction networks</vt:lpstr>
      <vt:lpstr>Step 4 – Visualize hub gene interaction networks</vt:lpstr>
      <vt:lpstr>Adam’s work - Step 4 – Visualize hub gene interaction networks</vt:lpstr>
      <vt:lpstr>Original paper - Step 5 - Prognostic value of hub genes</vt:lpstr>
      <vt:lpstr>Adam’s work - Step 5 - Prognostic value of hub genes</vt:lpstr>
      <vt:lpstr>Original paper - Step 6 – Identify prognostic significant DEGs</vt:lpstr>
      <vt:lpstr>Adam’s work - Step 6 – Identify prognostic significant DEGs</vt:lpstr>
      <vt:lpstr>Additional work…</vt:lpstr>
      <vt:lpstr>Ackowledgements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374</cp:revision>
  <dcterms:created xsi:type="dcterms:W3CDTF">2024-02-27T22:16:52Z</dcterms:created>
  <dcterms:modified xsi:type="dcterms:W3CDTF">2024-06-09T22:09:29Z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